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1" d="100"/>
          <a:sy n="81" d="100"/>
        </p:scale>
        <p:origin x="-27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40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35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09A250-FF31-4206-8172-F9D3106AACB1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32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09A250-FF31-4206-8172-F9D3106AACB1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0594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09A250-FF31-4206-8172-F9D3106AACB1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37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513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591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38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09A250-FF31-4206-8172-F9D3106AACB1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67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796027F-7875-4030-9381-8BD8C4F21935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891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855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8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452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64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395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27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58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9" y="614856"/>
            <a:ext cx="9811407" cy="5659820"/>
          </a:xfrm>
        </p:spPr>
        <p:txBody>
          <a:bodyPr>
            <a:noAutofit/>
          </a:bodyPr>
          <a:lstStyle/>
          <a:p>
            <a:r>
              <a:rPr lang="es-MX" sz="2800" b="1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s-MX" sz="2800" b="1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2800" b="1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UNIVERSIDAD TECNOLOGICA DE PUEBLA</a:t>
            </a:r>
            <a:r>
              <a:rPr lang="es-MX" sz="2800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s-MX" sz="2800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2800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Carrera: Tecnologías de la Información y Comunicación</a:t>
            </a:r>
            <a:br>
              <a:rPr lang="es-MX" sz="2800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2800" cap="all" spc="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TEMA: </a:t>
            </a:r>
            <a:r>
              <a:rPr lang="es-MX" sz="2800" b="1" cap="all" spc="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fases o elementos de programación extrema</a:t>
            </a:r>
            <a:r>
              <a:rPr lang="es-MX" sz="2800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s-MX" sz="2800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2800" cap="all" spc="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PROFESOR:</a:t>
            </a:r>
            <a:r>
              <a:rPr lang="es-MX" sz="2800" b="1" cap="all" spc="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2800" b="1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salas Solís</a:t>
            </a:r>
            <a:r>
              <a:rPr lang="es-MX" sz="2800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s-MX" sz="2800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2800" b="1" cap="all" spc="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Integrantes</a:t>
            </a:r>
            <a:r>
              <a:rPr lang="es-MX" sz="2800" b="1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es-MX" sz="2800" b="1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2800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s-MX" sz="2800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2800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ADOLFO WASHINGTON QUISPE </a:t>
            </a:r>
            <a:r>
              <a:rPr lang="es-MX" sz="2800" cap="all" spc="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ESTRADA</a:t>
            </a:r>
            <a:r>
              <a:rPr lang="es-MX" sz="2800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s-MX" sz="2800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2800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Joaquín Domínguez cano </a:t>
            </a:r>
            <a:br>
              <a:rPr lang="es-MX" sz="2800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2800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s-MX" sz="2800" cap="all" spc="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Sergio rocael Gutiérrez </a:t>
            </a:r>
            <a:r>
              <a:rPr lang="es-MX" sz="2800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Jiménez</a:t>
            </a:r>
            <a:r>
              <a:rPr lang="es-MX" sz="2800" cap="all" spc="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s-MX" sz="2800" cap="all" spc="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2800" cap="all" spc="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*Jesús ARMANDO falla valencia</a:t>
            </a:r>
            <a:r>
              <a:rPr lang="es-MX" sz="2800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s-MX" sz="2800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2800" b="1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Grupo: </a:t>
            </a:r>
            <a:r>
              <a:rPr lang="es-MX" sz="2800" b="1" cap="all" spc="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s-MX" sz="2800" b="1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“A”</a:t>
            </a:r>
            <a:r>
              <a:rPr lang="es-MX" sz="2800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s-MX" sz="2800" cap="all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s-MX" sz="2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73"/>
            <a:ext cx="1715263" cy="15532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652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8368"/>
          </a:xfrm>
        </p:spPr>
        <p:txBody>
          <a:bodyPr>
            <a:normAutofit fontScale="90000"/>
          </a:bodyPr>
          <a:lstStyle/>
          <a:p>
            <a:r>
              <a:rPr lang="es-MX" sz="2800" b="1" dirty="0" smtClean="0"/>
              <a:t/>
            </a:r>
            <a:br>
              <a:rPr lang="es-MX" sz="2800" b="1" dirty="0" smtClean="0"/>
            </a:br>
            <a:r>
              <a:rPr lang="es-MX" sz="2800" b="1" dirty="0" smtClean="0"/>
              <a:t>REUNIONES DIARIAS</a:t>
            </a:r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687132"/>
            <a:ext cx="10515600" cy="4489831"/>
          </a:xfrm>
        </p:spPr>
        <p:txBody>
          <a:bodyPr>
            <a:normAutofit/>
          </a:bodyPr>
          <a:lstStyle/>
          <a:p>
            <a:pPr algn="just"/>
            <a:r>
              <a:rPr lang="es-MX" sz="2600" dirty="0"/>
              <a:t>E</a:t>
            </a:r>
            <a:r>
              <a:rPr lang="es-MX" sz="2600" dirty="0" smtClean="0"/>
              <a:t>l </a:t>
            </a:r>
            <a:r>
              <a:rPr lang="es-MX" sz="2600" dirty="0"/>
              <a:t>objetivo es </a:t>
            </a:r>
            <a:r>
              <a:rPr lang="es-MX" sz="2600" dirty="0" smtClean="0"/>
              <a:t>mantener </a:t>
            </a:r>
            <a:r>
              <a:rPr lang="es-MX" sz="2600" dirty="0"/>
              <a:t>la comunicación entre el equipo y compartir problemas y soluciones e ideas de forma conjunta. Las reuniones tienen que </a:t>
            </a:r>
            <a:r>
              <a:rPr lang="es-MX" sz="2600" dirty="0" smtClean="0"/>
              <a:t>ser fluidas </a:t>
            </a:r>
            <a:r>
              <a:rPr lang="es-MX" sz="2600" dirty="0"/>
              <a:t>y todo el mundo tiene que </a:t>
            </a:r>
            <a:r>
              <a:rPr lang="es-MX" sz="2600" dirty="0" smtClean="0"/>
              <a:t>tener </a:t>
            </a:r>
            <a:r>
              <a:rPr lang="es-MX" sz="2600" dirty="0"/>
              <a:t>voz y voto</a:t>
            </a:r>
            <a:r>
              <a:rPr lang="es-MX" sz="2600" dirty="0" smtClean="0"/>
              <a:t>.</a:t>
            </a:r>
            <a:endParaRPr lang="es-MX" sz="2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8" t="42391" r="49278" b="18841"/>
          <a:stretch/>
        </p:blipFill>
        <p:spPr bwMode="auto">
          <a:xfrm>
            <a:off x="3387890" y="3242863"/>
            <a:ext cx="6048368" cy="257838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127000"/>
          </a:effectLst>
          <a:scene3d>
            <a:camera prst="perspectiveContrastingLeftFacing"/>
            <a:lightRig rig="threePt" dir="t"/>
          </a:scene3d>
          <a:sp3d>
            <a:bevelT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3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851"/>
          </a:xfrm>
        </p:spPr>
        <p:txBody>
          <a:bodyPr>
            <a:normAutofit/>
          </a:bodyPr>
          <a:lstStyle/>
          <a:p>
            <a:r>
              <a:rPr lang="es-MX" sz="2800" b="1" dirty="0" smtClean="0"/>
              <a:t>II.- DISEÑO.</a:t>
            </a:r>
            <a:endParaRPr lang="es-MX" sz="2800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674254"/>
            <a:ext cx="10515600" cy="4502709"/>
          </a:xfrm>
        </p:spPr>
        <p:txBody>
          <a:bodyPr/>
          <a:lstStyle/>
          <a:p>
            <a:pPr algn="just"/>
            <a:r>
              <a:rPr lang="es-MX" sz="2600" dirty="0" smtClean="0"/>
              <a:t>Diseños simples</a:t>
            </a:r>
          </a:p>
          <a:p>
            <a:pPr algn="just"/>
            <a:r>
              <a:rPr lang="es-MX" sz="2600" dirty="0" smtClean="0"/>
              <a:t>Riesgos</a:t>
            </a:r>
            <a:endParaRPr lang="es-MX" sz="2600" dirty="0"/>
          </a:p>
          <a:p>
            <a:pPr algn="just"/>
            <a:r>
              <a:rPr lang="es-MX" sz="2600" dirty="0" smtClean="0"/>
              <a:t>Funcionalidad extra</a:t>
            </a:r>
          </a:p>
          <a:p>
            <a:pPr algn="just"/>
            <a:r>
              <a:rPr lang="es-MX" sz="2600" dirty="0" smtClean="0"/>
              <a:t>Reautorizar</a:t>
            </a:r>
          </a:p>
          <a:p>
            <a:endParaRPr lang="es-MX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" t="35688" r="42861" b="17210"/>
          <a:stretch/>
        </p:blipFill>
        <p:spPr bwMode="auto">
          <a:xfrm>
            <a:off x="4943059" y="1643268"/>
            <a:ext cx="5671931" cy="308775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LeftFacing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517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5488"/>
          </a:xfrm>
        </p:spPr>
        <p:txBody>
          <a:bodyPr>
            <a:normAutofit/>
          </a:bodyPr>
          <a:lstStyle/>
          <a:p>
            <a:r>
              <a:rPr lang="es-MX" sz="2800" b="1" dirty="0" smtClean="0"/>
              <a:t>DISEÑO SIMPLE.</a:t>
            </a:r>
            <a:endParaRPr lang="es-MX" sz="2800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584101"/>
            <a:ext cx="10515600" cy="4592862"/>
          </a:xfrm>
        </p:spPr>
        <p:txBody>
          <a:bodyPr>
            <a:normAutofit/>
          </a:bodyPr>
          <a:lstStyle/>
          <a:p>
            <a:pPr algn="just"/>
            <a:r>
              <a:rPr lang="es-MX" sz="2600" dirty="0" smtClean="0"/>
              <a:t>hay </a:t>
            </a:r>
            <a:r>
              <a:rPr lang="es-MX" sz="2600" dirty="0"/>
              <a:t>que conseguir diseños simples y </a:t>
            </a:r>
            <a:r>
              <a:rPr lang="es-MX" sz="2600" dirty="0" smtClean="0"/>
              <a:t>sencillos. Hay </a:t>
            </a:r>
            <a:r>
              <a:rPr lang="es-MX" sz="2600" dirty="0"/>
              <a:t>que procurar hacerlo todo lo menos complicado posible para conseguir </a:t>
            </a:r>
            <a:r>
              <a:rPr lang="es-MX" sz="2600" dirty="0" smtClean="0"/>
              <a:t>un diseño </a:t>
            </a:r>
            <a:r>
              <a:rPr lang="es-MX" sz="2600" dirty="0"/>
              <a:t>fácilmente entendible e </a:t>
            </a:r>
            <a:r>
              <a:rPr lang="es-MX" sz="2600" dirty="0" smtClean="0"/>
              <a:t>impleméntable y que funcione correctamente. que </a:t>
            </a:r>
            <a:r>
              <a:rPr lang="es-MX" sz="2600" dirty="0"/>
              <a:t>a </a:t>
            </a:r>
            <a:r>
              <a:rPr lang="es-MX" sz="2600" dirty="0" smtClean="0"/>
              <a:t>lo largo </a:t>
            </a:r>
            <a:r>
              <a:rPr lang="es-MX" sz="2600" dirty="0"/>
              <a:t>costará menos </a:t>
            </a:r>
            <a:r>
              <a:rPr lang="es-MX" sz="2600" dirty="0" smtClean="0"/>
              <a:t>tiempo y </a:t>
            </a:r>
            <a:r>
              <a:rPr lang="es-MX" sz="2600" dirty="0"/>
              <a:t>esfuerzo desarrollar</a:t>
            </a:r>
            <a:r>
              <a:rPr lang="es-MX" sz="2600" dirty="0" smtClean="0"/>
              <a:t>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1" t="42573" r="54064" b="28713"/>
          <a:stretch/>
        </p:blipFill>
        <p:spPr bwMode="auto">
          <a:xfrm>
            <a:off x="5340255" y="3416447"/>
            <a:ext cx="4466366" cy="254647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scene3d>
            <a:camera prst="perspectiveContrastingLeftFacing"/>
            <a:lightRig rig="threePt" dir="t"/>
          </a:scene3d>
          <a:sp3d>
            <a:bevelT prst="convex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542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6700"/>
          </a:xfrm>
        </p:spPr>
        <p:txBody>
          <a:bodyPr>
            <a:normAutofit fontScale="90000"/>
          </a:bodyPr>
          <a:lstStyle/>
          <a:p>
            <a:r>
              <a:rPr lang="es-MX" sz="2800" b="1" dirty="0" smtClean="0"/>
              <a:t/>
            </a:r>
            <a:br>
              <a:rPr lang="es-MX" sz="2800" b="1" dirty="0" smtClean="0"/>
            </a:br>
            <a:r>
              <a:rPr lang="es-MX" sz="3100" b="1" dirty="0" smtClean="0"/>
              <a:t>RIESGOS.</a:t>
            </a:r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468192"/>
            <a:ext cx="10515600" cy="4708771"/>
          </a:xfrm>
        </p:spPr>
        <p:txBody>
          <a:bodyPr>
            <a:normAutofit/>
          </a:bodyPr>
          <a:lstStyle/>
          <a:p>
            <a:pPr algn="just"/>
            <a:r>
              <a:rPr lang="es-MX" sz="2600" dirty="0"/>
              <a:t>Si surgen problemas potenciales durante el diseño, XP sugiere utilizar </a:t>
            </a:r>
            <a:r>
              <a:rPr lang="es-MX" sz="2600" dirty="0" smtClean="0"/>
              <a:t>una pareja </a:t>
            </a:r>
            <a:r>
              <a:rPr lang="es-MX" sz="2600" dirty="0"/>
              <a:t>de desarrolladores para que investiguen y reduzcan al máximo el </a:t>
            </a:r>
            <a:r>
              <a:rPr lang="es-MX" sz="2600" dirty="0" smtClean="0"/>
              <a:t>riesgo que </a:t>
            </a:r>
            <a:r>
              <a:rPr lang="es-MX" sz="2600" dirty="0"/>
              <a:t>supone ese problema</a:t>
            </a:r>
            <a:r>
              <a:rPr lang="es-MX" sz="2600" dirty="0" smtClean="0"/>
              <a:t>.</a:t>
            </a:r>
          </a:p>
          <a:p>
            <a:pPr algn="just"/>
            <a:endParaRPr lang="es-MX" sz="2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t="32971" r="51213" b="15942"/>
          <a:stretch/>
        </p:blipFill>
        <p:spPr bwMode="auto">
          <a:xfrm>
            <a:off x="3730394" y="2999802"/>
            <a:ext cx="4280452" cy="3061252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LeftFacing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902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58780" y="481036"/>
            <a:ext cx="10515600" cy="729578"/>
          </a:xfrm>
        </p:spPr>
        <p:txBody>
          <a:bodyPr>
            <a:normAutofit fontScale="90000"/>
          </a:bodyPr>
          <a:lstStyle/>
          <a:p>
            <a:r>
              <a:rPr lang="es-MX" sz="2800" b="1" dirty="0" smtClean="0"/>
              <a:t/>
            </a:r>
            <a:br>
              <a:rPr lang="es-MX" sz="2800" b="1" dirty="0" smtClean="0"/>
            </a:br>
            <a:r>
              <a:rPr lang="es-MX" sz="3100" b="1" dirty="0" smtClean="0"/>
              <a:t>FUNCIONALIDAD EXTRA.</a:t>
            </a:r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58780" y="1402995"/>
            <a:ext cx="10515600" cy="1793338"/>
          </a:xfrm>
        </p:spPr>
        <p:txBody>
          <a:bodyPr>
            <a:normAutofit/>
          </a:bodyPr>
          <a:lstStyle/>
          <a:p>
            <a:pPr algn="just"/>
            <a:r>
              <a:rPr lang="es-MX" sz="2600" dirty="0"/>
              <a:t>N</a:t>
            </a:r>
            <a:r>
              <a:rPr lang="es-MX" sz="2600" dirty="0" smtClean="0"/>
              <a:t>unca se debe añadir funcionalidad extra al programa aunque se piense que en un futuro será utilizada. sólo el 10% de la misma es utilizada, lo que implica que el desarrollo de funcionalidad extra es un desperdicio de tiempo y recursos.</a:t>
            </a:r>
          </a:p>
          <a:p>
            <a:pPr marL="0" indent="0" algn="just">
              <a:buNone/>
            </a:pPr>
            <a:endParaRPr lang="es-MX" sz="2600" dirty="0"/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758780" y="3196333"/>
            <a:ext cx="10515600" cy="101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8600" b="1" dirty="0" smtClean="0"/>
              <a:t/>
            </a:r>
            <a:br>
              <a:rPr lang="es-MX" sz="8600" b="1" dirty="0" smtClean="0"/>
            </a:br>
            <a:r>
              <a:rPr lang="es-MX" sz="8600" b="1" dirty="0" smtClean="0"/>
              <a:t>REAUTORIZAR.</a:t>
            </a:r>
          </a:p>
          <a:p>
            <a:r>
              <a:rPr lang="es-MX" dirty="0" smtClean="0"/>
              <a:t/>
            </a:r>
            <a:br>
              <a:rPr lang="es-MX" dirty="0" smtClean="0"/>
            </a:br>
            <a:endParaRPr lang="es-MX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758780" y="4211392"/>
            <a:ext cx="10515600" cy="1793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400" dirty="0" smtClean="0"/>
              <a:t>Reautorizar </a:t>
            </a:r>
            <a:r>
              <a:rPr lang="es-MX" sz="2400" dirty="0"/>
              <a:t>es mejorar y modificar la estructura y codificación de códigos </a:t>
            </a:r>
            <a:r>
              <a:rPr lang="es-MX" sz="2400" dirty="0" smtClean="0"/>
              <a:t>ya creados </a:t>
            </a:r>
            <a:r>
              <a:rPr lang="es-MX" sz="2400" dirty="0"/>
              <a:t>sin alterar su funcionalidad. </a:t>
            </a:r>
            <a:r>
              <a:rPr lang="es-MX" sz="2400" dirty="0" smtClean="0"/>
              <a:t>Reautorizar </a:t>
            </a:r>
            <a:r>
              <a:rPr lang="es-MX" sz="2400" dirty="0"/>
              <a:t>supone revisar de nuevo </a:t>
            </a:r>
            <a:r>
              <a:rPr lang="es-MX" sz="2400" dirty="0" smtClean="0"/>
              <a:t>estos códigos </a:t>
            </a:r>
            <a:r>
              <a:rPr lang="es-MX" sz="2400" dirty="0"/>
              <a:t>para procurar optimizar su funcionamiento.</a:t>
            </a:r>
            <a:endParaRPr lang="es-MX" sz="2600" dirty="0"/>
          </a:p>
        </p:txBody>
      </p:sp>
    </p:spTree>
    <p:extLst>
      <p:ext uri="{BB962C8B-B14F-4D97-AF65-F5344CB8AC3E}">
        <p14:creationId xmlns:p14="http://schemas.microsoft.com/office/powerpoint/2010/main" val="55968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5336"/>
          </a:xfrm>
        </p:spPr>
        <p:txBody>
          <a:bodyPr>
            <a:normAutofit/>
          </a:bodyPr>
          <a:lstStyle/>
          <a:p>
            <a:r>
              <a:rPr lang="es-MX" sz="2800" b="1" dirty="0" smtClean="0"/>
              <a:t>III.- CODIFICACIÓN.</a:t>
            </a:r>
            <a:endParaRPr lang="es-MX" sz="2800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481070"/>
            <a:ext cx="10515600" cy="4695893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sz="2600" dirty="0"/>
              <a:t>E</a:t>
            </a:r>
            <a:r>
              <a:rPr lang="es-MX" sz="2600" dirty="0" smtClean="0"/>
              <a:t>s </a:t>
            </a:r>
            <a:r>
              <a:rPr lang="es-MX" sz="2600" dirty="0"/>
              <a:t>tener al cliente disponible durante todo el proyecto. No solamente como apoyo a los desarrolladores, sino formando parte del grupo. </a:t>
            </a:r>
            <a:endParaRPr lang="es-MX" sz="2600" dirty="0" smtClean="0"/>
          </a:p>
          <a:p>
            <a:pPr algn="just"/>
            <a:r>
              <a:rPr lang="es-MX" sz="2600" dirty="0"/>
              <a:t>S</a:t>
            </a:r>
            <a:r>
              <a:rPr lang="es-MX" sz="2600" dirty="0" smtClean="0"/>
              <a:t>u </a:t>
            </a:r>
            <a:r>
              <a:rPr lang="es-MX" sz="2600" dirty="0"/>
              <a:t>presencia es indispensable en las distintas fases de XP. A la </a:t>
            </a:r>
            <a:r>
              <a:rPr lang="es-MX" sz="2600" dirty="0" smtClean="0"/>
              <a:t>hora de </a:t>
            </a:r>
            <a:r>
              <a:rPr lang="es-MX" sz="2600" dirty="0"/>
              <a:t>codificar una historia de usuario su presencia es aún más necesaria</a:t>
            </a:r>
            <a:r>
              <a:rPr lang="es-MX" sz="2600" dirty="0" smtClean="0"/>
              <a:t>.</a:t>
            </a:r>
          </a:p>
          <a:p>
            <a:pPr algn="just"/>
            <a:r>
              <a:rPr lang="es-MX" sz="2600" dirty="0"/>
              <a:t>Antes del desarrollo de cada </a:t>
            </a:r>
            <a:r>
              <a:rPr lang="es-MX" sz="2600" dirty="0" smtClean="0"/>
              <a:t>historia de </a:t>
            </a:r>
            <a:r>
              <a:rPr lang="es-MX" sz="2600" dirty="0"/>
              <a:t>usuario el cliente debe especificar detalladamente lo que ésta hará y </a:t>
            </a:r>
            <a:r>
              <a:rPr lang="es-MX" sz="2600" dirty="0" smtClean="0"/>
              <a:t>también tendrá </a:t>
            </a:r>
            <a:r>
              <a:rPr lang="es-MX" sz="2600" dirty="0"/>
              <a:t>que estar presente cuando se realicen los test que verifiquen que la </a:t>
            </a:r>
            <a:r>
              <a:rPr lang="es-MX" sz="2600" dirty="0" smtClean="0"/>
              <a:t>historia implementada </a:t>
            </a:r>
            <a:r>
              <a:rPr lang="es-MX" sz="2600" dirty="0"/>
              <a:t>cumple la funcionalidad especificada</a:t>
            </a:r>
            <a:r>
              <a:rPr lang="es-MX" sz="2600" dirty="0" smtClean="0"/>
              <a:t>.</a:t>
            </a:r>
          </a:p>
          <a:p>
            <a:pPr algn="just"/>
            <a:r>
              <a:rPr lang="es-MX" sz="2600" dirty="0"/>
              <a:t>Programar bajo </a:t>
            </a:r>
            <a:r>
              <a:rPr lang="es-MX" sz="2600" dirty="0" smtClean="0"/>
              <a:t>estándares mantiene </a:t>
            </a:r>
            <a:r>
              <a:rPr lang="es-MX" sz="2600" dirty="0"/>
              <a:t>el código consistente y facilita su </a:t>
            </a:r>
            <a:r>
              <a:rPr lang="es-MX" sz="2600" dirty="0" smtClean="0"/>
              <a:t>comprensión al cliente.</a:t>
            </a:r>
            <a:endParaRPr lang="es-MX" sz="2600" dirty="0"/>
          </a:p>
        </p:txBody>
      </p:sp>
    </p:spTree>
    <p:extLst>
      <p:ext uri="{BB962C8B-B14F-4D97-AF65-F5344CB8AC3E}">
        <p14:creationId xmlns:p14="http://schemas.microsoft.com/office/powerpoint/2010/main" val="5826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6700"/>
          </a:xfrm>
        </p:spPr>
        <p:txBody>
          <a:bodyPr>
            <a:normAutofit/>
          </a:bodyPr>
          <a:lstStyle/>
          <a:p>
            <a:r>
              <a:rPr lang="es-MX" sz="2800" b="1" dirty="0" smtClean="0"/>
              <a:t>IV.- PRUEBA.</a:t>
            </a:r>
            <a:endParaRPr lang="es-MX" sz="2800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197736"/>
            <a:ext cx="10515600" cy="4979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600" dirty="0" smtClean="0"/>
              <a:t>   Se dividen en:</a:t>
            </a:r>
          </a:p>
          <a:p>
            <a:r>
              <a:rPr lang="es-MX" sz="2600" dirty="0"/>
              <a:t>Pruebas </a:t>
            </a:r>
            <a:r>
              <a:rPr lang="es-MX" sz="2600" dirty="0" smtClean="0"/>
              <a:t>Unitarias</a:t>
            </a:r>
          </a:p>
          <a:p>
            <a:r>
              <a:rPr lang="es-MX" sz="2600" dirty="0"/>
              <a:t>Detección y Corrección de Errores </a:t>
            </a:r>
            <a:endParaRPr lang="es-MX" sz="2600" dirty="0" smtClean="0"/>
          </a:p>
          <a:p>
            <a:r>
              <a:rPr lang="es-MX" sz="2600" dirty="0" smtClean="0"/>
              <a:t>Pruebas de Aceptación</a:t>
            </a:r>
          </a:p>
          <a:p>
            <a:pPr marL="0" indent="0">
              <a:buNone/>
            </a:pPr>
            <a:r>
              <a:rPr lang="es-MX" sz="2600" b="1" dirty="0" smtClean="0"/>
              <a:t>PRUEBAS UNITARIAS.</a:t>
            </a:r>
          </a:p>
          <a:p>
            <a:endParaRPr lang="es-MX" sz="26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3" t="34602" r="51722" b="21920"/>
          <a:stretch/>
        </p:blipFill>
        <p:spPr bwMode="auto">
          <a:xfrm>
            <a:off x="3516039" y="3887222"/>
            <a:ext cx="3846053" cy="2139492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LeftFacing"/>
            <a:lightRig rig="threePt" dir="t"/>
          </a:scene3d>
          <a:sp3d>
            <a:bevelT w="139700" prst="cross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74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540913"/>
            <a:ext cx="10515600" cy="5636050"/>
          </a:xfrm>
        </p:spPr>
        <p:txBody>
          <a:bodyPr/>
          <a:lstStyle/>
          <a:p>
            <a:pPr marL="0" indent="0">
              <a:buNone/>
            </a:pPr>
            <a:endParaRPr lang="es-MX" b="1" dirty="0" smtClean="0"/>
          </a:p>
          <a:p>
            <a:pPr marL="0" indent="0">
              <a:buNone/>
            </a:pPr>
            <a:r>
              <a:rPr lang="es-MX" b="1" dirty="0" smtClean="0"/>
              <a:t>DETECCIÓN Y CORRECCIÓN DE ERRORES .</a:t>
            </a:r>
          </a:p>
          <a:p>
            <a:pPr marL="0" indent="0" algn="just">
              <a:buNone/>
            </a:pPr>
            <a:endParaRPr lang="es-MX" sz="2600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3" t="42029" r="53453" b="23913"/>
          <a:stretch/>
        </p:blipFill>
        <p:spPr bwMode="auto">
          <a:xfrm>
            <a:off x="1043518" y="2432178"/>
            <a:ext cx="5331853" cy="264646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  <a:softEdge rad="127000"/>
          </a:effectLst>
          <a:scene3d>
            <a:camera prst="perspectiveContrastingLeftFacing"/>
            <a:lightRig rig="threePt" dir="t"/>
          </a:scene3d>
          <a:sp3d>
            <a:bevelT prst="convex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2" t="39843" r="56121" b="21795"/>
          <a:stretch/>
        </p:blipFill>
        <p:spPr bwMode="auto">
          <a:xfrm>
            <a:off x="7643444" y="2609778"/>
            <a:ext cx="3493477" cy="316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53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592428"/>
            <a:ext cx="10515600" cy="5584535"/>
          </a:xfrm>
        </p:spPr>
        <p:txBody>
          <a:bodyPr/>
          <a:lstStyle/>
          <a:p>
            <a:pPr marL="0" indent="0" algn="just">
              <a:buNone/>
            </a:pPr>
            <a:endParaRPr lang="es-MX" sz="2600" b="1" dirty="0" smtClean="0"/>
          </a:p>
          <a:p>
            <a:pPr marL="0" indent="0" algn="just">
              <a:buNone/>
            </a:pPr>
            <a:r>
              <a:rPr lang="es-MX" sz="2600" b="1" dirty="0" smtClean="0"/>
              <a:t>PRUEBAS </a:t>
            </a:r>
            <a:r>
              <a:rPr lang="es-MX" sz="2600" b="1" dirty="0"/>
              <a:t>DE ACEPTACIÓN.</a:t>
            </a:r>
          </a:p>
          <a:p>
            <a:endParaRPr lang="es-MX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2" t="39493" r="50000" b="23731"/>
          <a:stretch/>
        </p:blipFill>
        <p:spPr bwMode="auto">
          <a:xfrm>
            <a:off x="4439478" y="3655361"/>
            <a:ext cx="4345471" cy="269019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27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3" t="29891" r="29722" b="28623"/>
          <a:stretch/>
        </p:blipFill>
        <p:spPr bwMode="auto">
          <a:xfrm>
            <a:off x="599661" y="656634"/>
            <a:ext cx="10906539" cy="57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335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1551"/>
          </a:xfrm>
        </p:spPr>
        <p:txBody>
          <a:bodyPr>
            <a:normAutofit/>
          </a:bodyPr>
          <a:lstStyle/>
          <a:p>
            <a:r>
              <a:rPr lang="es-MX" sz="2800" b="1" dirty="0"/>
              <a:t>ETAPAS O ELEMENTOS DE PROGRAMACIÓN </a:t>
            </a:r>
            <a:r>
              <a:rPr lang="es-MX" sz="2800" b="1" dirty="0" smtClean="0"/>
              <a:t>EXTREMA.</a:t>
            </a:r>
            <a:endParaRPr lang="es-MX" sz="2800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600" dirty="0"/>
              <a:t>La </a:t>
            </a:r>
            <a:r>
              <a:rPr lang="es-MX" sz="2600" dirty="0" smtClean="0"/>
              <a:t>programación </a:t>
            </a:r>
            <a:r>
              <a:rPr lang="es-MX" sz="2600" dirty="0"/>
              <a:t>extrema engloba un </a:t>
            </a:r>
            <a:r>
              <a:rPr lang="es-MX" sz="2600" dirty="0" smtClean="0"/>
              <a:t>conjunto de </a:t>
            </a:r>
            <a:r>
              <a:rPr lang="es-MX" sz="2600" dirty="0"/>
              <a:t>reglas (Wells, 1999) que se ejecutan </a:t>
            </a:r>
            <a:r>
              <a:rPr lang="es-MX" sz="2600" dirty="0" smtClean="0"/>
              <a:t>dentro de </a:t>
            </a:r>
            <a:r>
              <a:rPr lang="es-MX" sz="2600" dirty="0"/>
              <a:t>cuatro actividades estructurales: </a:t>
            </a:r>
            <a:endParaRPr lang="es-MX" sz="2600" dirty="0" smtClean="0"/>
          </a:p>
          <a:p>
            <a:pPr>
              <a:buFont typeface="Wingdings" pitchFamily="2" charset="2"/>
              <a:buChar char="Ø"/>
            </a:pPr>
            <a:r>
              <a:rPr lang="es-MX" sz="2600" dirty="0" smtClean="0"/>
              <a:t>Planeación</a:t>
            </a:r>
          </a:p>
          <a:p>
            <a:pPr>
              <a:buFont typeface="Wingdings" pitchFamily="2" charset="2"/>
              <a:buChar char="Ø"/>
            </a:pPr>
            <a:r>
              <a:rPr lang="es-MX" sz="2600" dirty="0"/>
              <a:t>D</a:t>
            </a:r>
            <a:r>
              <a:rPr lang="es-MX" sz="2600" dirty="0" smtClean="0"/>
              <a:t>iseño</a:t>
            </a:r>
          </a:p>
          <a:p>
            <a:pPr>
              <a:buFont typeface="Wingdings" pitchFamily="2" charset="2"/>
              <a:buChar char="Ø"/>
            </a:pPr>
            <a:r>
              <a:rPr lang="es-MX" sz="2600" dirty="0"/>
              <a:t>C</a:t>
            </a:r>
            <a:r>
              <a:rPr lang="es-MX" sz="2600" dirty="0" smtClean="0"/>
              <a:t>odificación </a:t>
            </a:r>
          </a:p>
          <a:p>
            <a:pPr>
              <a:buFont typeface="Wingdings" pitchFamily="2" charset="2"/>
              <a:buChar char="Ø"/>
            </a:pPr>
            <a:r>
              <a:rPr lang="es-MX" sz="2600" dirty="0"/>
              <a:t>P</a:t>
            </a:r>
            <a:r>
              <a:rPr lang="es-MX" sz="2600" dirty="0" smtClean="0"/>
              <a:t>ruebas</a:t>
            </a:r>
            <a:r>
              <a:rPr lang="es-MX" sz="2600" dirty="0"/>
              <a:t>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2" t="32609" r="45813" b="17572"/>
          <a:stretch/>
        </p:blipFill>
        <p:spPr bwMode="auto">
          <a:xfrm>
            <a:off x="6282968" y="3185912"/>
            <a:ext cx="5136300" cy="324708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scene3d>
            <a:camera prst="obliqueBottomLeft"/>
            <a:lightRig rig="threePt" dir="t"/>
          </a:scene3d>
          <a:sp3d>
            <a:bevelT prst="convex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98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SELENE\Desktop\trabajo-final-diplomado-tabletas-lgm-6-17-638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" t="16143" r="9359" b="22052"/>
          <a:stretch/>
        </p:blipFill>
        <p:spPr bwMode="auto">
          <a:xfrm>
            <a:off x="721217" y="1493949"/>
            <a:ext cx="1055135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14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6" t="32972" r="49175" b="13948"/>
          <a:stretch/>
        </p:blipFill>
        <p:spPr bwMode="auto">
          <a:xfrm>
            <a:off x="528034" y="493917"/>
            <a:ext cx="11016850" cy="603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385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3821"/>
          </a:xfrm>
        </p:spPr>
        <p:txBody>
          <a:bodyPr>
            <a:normAutofit/>
          </a:bodyPr>
          <a:lstStyle/>
          <a:p>
            <a:r>
              <a:rPr lang="es-MX" sz="2800" b="1" dirty="0" smtClean="0"/>
              <a:t>I.- PLANEACIÓN</a:t>
            </a:r>
            <a:endParaRPr lang="es-MX" sz="2800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12442" y="1400621"/>
            <a:ext cx="10515600" cy="4626691"/>
          </a:xfrm>
        </p:spPr>
        <p:txBody>
          <a:bodyPr/>
          <a:lstStyle/>
          <a:p>
            <a:pPr algn="just"/>
            <a:r>
              <a:rPr lang="es-MX" sz="2600" dirty="0"/>
              <a:t>P</a:t>
            </a:r>
            <a:r>
              <a:rPr lang="es-MX" sz="2600" dirty="0" smtClean="0"/>
              <a:t>lantea </a:t>
            </a:r>
            <a:r>
              <a:rPr lang="es-MX" sz="2600" dirty="0"/>
              <a:t>la planificación como un diálogo continuo entre las partes involucradas en el proyecto, incluyendo al cliente, a los programadores y a los coordinadores. </a:t>
            </a:r>
            <a:endParaRPr lang="es-MX" sz="2600" dirty="0" smtClean="0"/>
          </a:p>
          <a:p>
            <a:pPr marL="0" indent="0" algn="just">
              <a:buNone/>
            </a:pPr>
            <a:r>
              <a:rPr lang="es-MX" sz="2600" dirty="0" smtClean="0"/>
              <a:t>   Los </a:t>
            </a:r>
            <a:r>
              <a:rPr lang="es-MX" sz="2600" dirty="0"/>
              <a:t>Conceptos básicos de la planificación son: </a:t>
            </a:r>
            <a:endParaRPr lang="es-MX" sz="2600" dirty="0" smtClean="0"/>
          </a:p>
          <a:p>
            <a:pPr algn="just"/>
            <a:r>
              <a:rPr lang="es-MX" sz="2600" dirty="0" smtClean="0"/>
              <a:t>Historia del usuario</a:t>
            </a:r>
          </a:p>
          <a:p>
            <a:pPr algn="just"/>
            <a:r>
              <a:rPr lang="es-MX" sz="2600" dirty="0" smtClean="0"/>
              <a:t>Plan de iteraciones</a:t>
            </a:r>
          </a:p>
          <a:p>
            <a:pPr algn="just"/>
            <a:r>
              <a:rPr lang="es-MX" sz="2600" dirty="0" smtClean="0"/>
              <a:t>Velocidad del proyecto</a:t>
            </a:r>
          </a:p>
          <a:p>
            <a:pPr algn="just"/>
            <a:r>
              <a:rPr lang="es-MX" sz="2600" dirty="0" smtClean="0"/>
              <a:t>Programación en pareja</a:t>
            </a:r>
          </a:p>
          <a:p>
            <a:pPr algn="just"/>
            <a:r>
              <a:rPr lang="es-MX" sz="2600" dirty="0"/>
              <a:t>R</a:t>
            </a:r>
            <a:r>
              <a:rPr lang="es-MX" sz="2600" dirty="0" smtClean="0"/>
              <a:t>euniones diarias</a:t>
            </a:r>
          </a:p>
          <a:p>
            <a:endParaRPr lang="es-MX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2" t="32427" r="43064" b="13587"/>
          <a:stretch/>
        </p:blipFill>
        <p:spPr bwMode="auto">
          <a:xfrm>
            <a:off x="6156101" y="3305017"/>
            <a:ext cx="5148563" cy="259742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innerShdw blurRad="114300">
              <a:prstClr val="black"/>
            </a:innerShdw>
            <a:softEdge rad="127000"/>
          </a:effectLst>
          <a:scene3d>
            <a:camera prst="perspectiveRight"/>
            <a:lightRig rig="threePt" dir="t"/>
          </a:scene3d>
          <a:sp3d>
            <a:bevelT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316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4886" y="245856"/>
            <a:ext cx="10515600" cy="814318"/>
          </a:xfrm>
        </p:spPr>
        <p:txBody>
          <a:bodyPr>
            <a:normAutofit/>
          </a:bodyPr>
          <a:lstStyle/>
          <a:p>
            <a:r>
              <a:rPr lang="es-MX" sz="2800" b="1" dirty="0" smtClean="0"/>
              <a:t>LAS HISTORIAS DE USUARIOS </a:t>
            </a:r>
            <a:endParaRPr lang="es-MX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4713" y="1086119"/>
            <a:ext cx="11036121" cy="3008803"/>
          </a:xfrm>
        </p:spPr>
        <p:txBody>
          <a:bodyPr>
            <a:normAutofit fontScale="92500"/>
          </a:bodyPr>
          <a:lstStyle/>
          <a:p>
            <a:pPr algn="just"/>
            <a:r>
              <a:rPr lang="es-MX" sz="2600" dirty="0" smtClean="0"/>
              <a:t>Es la especificación de los requisitos del software </a:t>
            </a:r>
            <a:r>
              <a:rPr lang="es-MX" sz="2600" dirty="0"/>
              <a:t>Se </a:t>
            </a:r>
            <a:r>
              <a:rPr lang="es-MX" sz="2600" dirty="0" smtClean="0"/>
              <a:t>trata en que el cliente </a:t>
            </a:r>
            <a:r>
              <a:rPr lang="es-MX" sz="2600" dirty="0"/>
              <a:t>describe brevemente las características que el </a:t>
            </a:r>
            <a:r>
              <a:rPr lang="es-MX" sz="2600" dirty="0" smtClean="0"/>
              <a:t>sistema, </a:t>
            </a:r>
            <a:r>
              <a:rPr lang="es-MX" sz="2600" dirty="0"/>
              <a:t>sean requisitos funcionales o no funcionales. </a:t>
            </a:r>
            <a:endParaRPr lang="es-MX" sz="2600" dirty="0" smtClean="0"/>
          </a:p>
          <a:p>
            <a:pPr algn="just"/>
            <a:r>
              <a:rPr lang="es-MX" sz="2600" dirty="0"/>
              <a:t>El tratamiento de las historias de usuario es muy dinámico y flexible, en cualquier momento historias de usuario pueden romperse, remplazarse por otras más específicas o generales, añadirse nuevas o ser modificadas. </a:t>
            </a:r>
            <a:endParaRPr lang="es-MX" sz="2600" dirty="0" smtClean="0"/>
          </a:p>
          <a:p>
            <a:pPr algn="just"/>
            <a:r>
              <a:rPr lang="es-MX" sz="2600" dirty="0" smtClean="0"/>
              <a:t>El tiempo de desarrollo de la historia de usuario es entre 1 a 3 semanas.</a:t>
            </a:r>
            <a:endParaRPr lang="es-MX" sz="26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47102" r="46527" b="22645"/>
          <a:stretch/>
        </p:blipFill>
        <p:spPr bwMode="auto">
          <a:xfrm>
            <a:off x="1197151" y="4120867"/>
            <a:ext cx="9571244" cy="257735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321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458"/>
          </a:xfrm>
        </p:spPr>
        <p:txBody>
          <a:bodyPr>
            <a:normAutofit/>
          </a:bodyPr>
          <a:lstStyle/>
          <a:p>
            <a:r>
              <a:rPr lang="es-MX" sz="2800" b="1" dirty="0" smtClean="0"/>
              <a:t>EL PLAN DE ENTREGAS.</a:t>
            </a:r>
            <a:endParaRPr lang="es-MX" sz="2800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429555"/>
            <a:ext cx="10515600" cy="2369713"/>
          </a:xfrm>
        </p:spPr>
        <p:txBody>
          <a:bodyPr>
            <a:normAutofit fontScale="92500"/>
          </a:bodyPr>
          <a:lstStyle/>
          <a:p>
            <a:pPr algn="just"/>
            <a:r>
              <a:rPr lang="es-MX" sz="2600" dirty="0"/>
              <a:t>Después de tener ya definidas las historias de usuario es necesario crear </a:t>
            </a:r>
            <a:r>
              <a:rPr lang="es-MX" sz="2600" dirty="0" smtClean="0"/>
              <a:t>un plan </a:t>
            </a:r>
            <a:r>
              <a:rPr lang="es-MX" sz="2600" dirty="0"/>
              <a:t>de publicaciones, en inglés "</a:t>
            </a:r>
            <a:r>
              <a:rPr lang="es-MX" sz="2600" dirty="0" err="1"/>
              <a:t>Release</a:t>
            </a:r>
            <a:r>
              <a:rPr lang="es-MX" sz="2600" dirty="0"/>
              <a:t> plan", donde se indiquen las historias </a:t>
            </a:r>
            <a:r>
              <a:rPr lang="es-MX" sz="2600" dirty="0" smtClean="0"/>
              <a:t>de usuario </a:t>
            </a:r>
            <a:r>
              <a:rPr lang="es-MX" sz="2600" dirty="0"/>
              <a:t>que se crearán para cada versión del programa y las fechas en las que </a:t>
            </a:r>
            <a:r>
              <a:rPr lang="es-MX" sz="2600" dirty="0" smtClean="0"/>
              <a:t>se publicarán </a:t>
            </a:r>
            <a:r>
              <a:rPr lang="es-MX" sz="2600" dirty="0"/>
              <a:t>estas versiones</a:t>
            </a:r>
            <a:r>
              <a:rPr lang="es-MX" sz="2600" dirty="0" smtClean="0"/>
              <a:t>.</a:t>
            </a:r>
          </a:p>
          <a:p>
            <a:pPr algn="just"/>
            <a:r>
              <a:rPr lang="es-MX" sz="2600" dirty="0"/>
              <a:t>Este cronograma será el resultado de una reunión entre todos los actores del proyecto (cliente, desarrolladores, gerentes, etc.).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5" t="33333" r="46527" b="15942"/>
          <a:stretch/>
        </p:blipFill>
        <p:spPr bwMode="auto">
          <a:xfrm>
            <a:off x="3606831" y="3923389"/>
            <a:ext cx="5632174" cy="254441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scene3d>
            <a:camera prst="perspectiveRight"/>
            <a:lightRig rig="threePt" dir="t"/>
          </a:scene3d>
          <a:sp3d>
            <a:bevelT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275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4126"/>
          </a:xfrm>
        </p:spPr>
        <p:txBody>
          <a:bodyPr>
            <a:normAutofit/>
          </a:bodyPr>
          <a:lstStyle/>
          <a:p>
            <a:r>
              <a:rPr lang="es-MX" sz="2800" b="1" dirty="0" smtClean="0"/>
              <a:t>PLAN DE ITERACIONES.</a:t>
            </a:r>
            <a:endParaRPr lang="es-MX" sz="2800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300766"/>
            <a:ext cx="10515600" cy="4876197"/>
          </a:xfrm>
        </p:spPr>
        <p:txBody>
          <a:bodyPr>
            <a:normAutofit/>
          </a:bodyPr>
          <a:lstStyle/>
          <a:p>
            <a:pPr algn="just"/>
            <a:r>
              <a:rPr lang="es-MX" sz="2600" dirty="0"/>
              <a:t>se ha de dividir en iteraciones </a:t>
            </a:r>
            <a:r>
              <a:rPr lang="es-MX" sz="2600" dirty="0" smtClean="0"/>
              <a:t>de aproximadamente </a:t>
            </a:r>
            <a:r>
              <a:rPr lang="es-MX" sz="2600" dirty="0"/>
              <a:t>3 semanas de duración. Al comienzo de cada iteración </a:t>
            </a:r>
            <a:r>
              <a:rPr lang="es-MX" sz="2600" dirty="0" smtClean="0"/>
              <a:t>los clientes </a:t>
            </a:r>
            <a:r>
              <a:rPr lang="es-MX" sz="2600" dirty="0"/>
              <a:t>deben seleccionar las historias de usuario definidas en el </a:t>
            </a:r>
            <a:r>
              <a:rPr lang="es-MX" sz="2600" dirty="0" smtClean="0"/>
              <a:t>que </a:t>
            </a:r>
            <a:r>
              <a:rPr lang="es-MX" sz="2600" dirty="0"/>
              <a:t>serán implementadas. También se seleccionan las historias </a:t>
            </a:r>
            <a:r>
              <a:rPr lang="es-MX" sz="2600" dirty="0" smtClean="0"/>
              <a:t>de usuario </a:t>
            </a:r>
            <a:r>
              <a:rPr lang="es-MX" sz="2600" dirty="0"/>
              <a:t>que no pasaron el test de aceptación que se realizó al terminar la </a:t>
            </a:r>
            <a:r>
              <a:rPr lang="es-MX" sz="2600" dirty="0" smtClean="0"/>
              <a:t>iteración anterior</a:t>
            </a:r>
            <a:r>
              <a:rPr lang="es-MX" sz="2600" dirty="0"/>
              <a:t>. Estas historias de usuario son divididas en tareas de entre 1 y 3 días </a:t>
            </a:r>
            <a:r>
              <a:rPr lang="es-MX" sz="2600" dirty="0" smtClean="0"/>
              <a:t>de duración </a:t>
            </a:r>
            <a:r>
              <a:rPr lang="es-MX" sz="2600" dirty="0"/>
              <a:t>que se asignarán a los programadores</a:t>
            </a:r>
            <a:r>
              <a:rPr lang="es-MX" sz="2600" dirty="0" smtClean="0"/>
              <a:t>.</a:t>
            </a:r>
          </a:p>
          <a:p>
            <a:pPr algn="just"/>
            <a:endParaRPr lang="es-MX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t="26450" r="42351" b="14855"/>
          <a:stretch/>
        </p:blipFill>
        <p:spPr bwMode="auto">
          <a:xfrm>
            <a:off x="3475149" y="4301908"/>
            <a:ext cx="5488546" cy="243224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scene3d>
            <a:camera prst="perspectiveRight"/>
            <a:lightRig rig="threePt" dir="t"/>
          </a:scene3d>
          <a:sp3d>
            <a:bevelT prst="convex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98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444639"/>
            <a:ext cx="10515600" cy="806852"/>
          </a:xfrm>
        </p:spPr>
        <p:txBody>
          <a:bodyPr>
            <a:normAutofit fontScale="90000"/>
          </a:bodyPr>
          <a:lstStyle/>
          <a:p>
            <a:r>
              <a:rPr lang="es-MX" sz="2800" b="1" dirty="0" smtClean="0"/>
              <a:t/>
            </a:r>
            <a:br>
              <a:rPr lang="es-MX" sz="2800" b="1" dirty="0" smtClean="0"/>
            </a:br>
            <a:r>
              <a:rPr lang="es-MX" sz="2800" b="1" dirty="0" smtClean="0"/>
              <a:t>VELOCIDAD DEL PROYECTO</a:t>
            </a:r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403797"/>
            <a:ext cx="10515600" cy="4773166"/>
          </a:xfrm>
        </p:spPr>
        <p:txBody>
          <a:bodyPr>
            <a:normAutofit/>
          </a:bodyPr>
          <a:lstStyle/>
          <a:p>
            <a:pPr algn="just"/>
            <a:r>
              <a:rPr lang="es-MX" sz="2600" dirty="0"/>
              <a:t>Es una medida que representa la rapidez con la que se desarrolla el </a:t>
            </a:r>
            <a:r>
              <a:rPr lang="es-MX" sz="2600" dirty="0" smtClean="0"/>
              <a:t>proyecto. Usando la velocidad </a:t>
            </a:r>
            <a:r>
              <a:rPr lang="es-MX" sz="2600" dirty="0"/>
              <a:t>del proyecto controlaremos que todas las tareas se puedan </a:t>
            </a:r>
            <a:r>
              <a:rPr lang="es-MX" sz="2600" dirty="0" smtClean="0"/>
              <a:t>desarrollar en </a:t>
            </a:r>
            <a:r>
              <a:rPr lang="es-MX" sz="2600" dirty="0"/>
              <a:t>el tiempo del que dispone la </a:t>
            </a:r>
            <a:r>
              <a:rPr lang="es-MX" sz="2600" dirty="0" smtClean="0"/>
              <a:t>iteración.</a:t>
            </a:r>
            <a:endParaRPr lang="es-MX" sz="2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50000" r="48870" b="31341"/>
          <a:stretch/>
        </p:blipFill>
        <p:spPr bwMode="auto">
          <a:xfrm>
            <a:off x="954157" y="3129566"/>
            <a:ext cx="10058400" cy="319172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6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337"/>
          </a:xfrm>
        </p:spPr>
        <p:txBody>
          <a:bodyPr>
            <a:normAutofit fontScale="90000"/>
          </a:bodyPr>
          <a:lstStyle/>
          <a:p>
            <a:r>
              <a:rPr lang="es-MX" sz="2800" b="1" dirty="0" smtClean="0"/>
              <a:t/>
            </a:r>
            <a:br>
              <a:rPr lang="es-MX" sz="2800" b="1" dirty="0" smtClean="0"/>
            </a:br>
            <a:r>
              <a:rPr lang="es-MX" sz="2800" b="1" dirty="0" smtClean="0"/>
              <a:t>PROGRAMACIÓN EN PAREJA</a:t>
            </a:r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468192"/>
            <a:ext cx="10515600" cy="4708771"/>
          </a:xfrm>
        </p:spPr>
        <p:txBody>
          <a:bodyPr>
            <a:normAutofit/>
          </a:bodyPr>
          <a:lstStyle/>
          <a:p>
            <a:pPr algn="just"/>
            <a:r>
              <a:rPr lang="es-MX" sz="2600" dirty="0"/>
              <a:t>L</a:t>
            </a:r>
            <a:r>
              <a:rPr lang="es-MX" sz="2600" dirty="0" smtClean="0"/>
              <a:t>a programación </a:t>
            </a:r>
            <a:r>
              <a:rPr lang="es-MX" sz="2600" dirty="0"/>
              <a:t>en parejas pues incrementa </a:t>
            </a:r>
            <a:r>
              <a:rPr lang="es-MX" sz="2600" dirty="0" smtClean="0"/>
              <a:t>la productividad </a:t>
            </a:r>
            <a:r>
              <a:rPr lang="es-MX" sz="2600" dirty="0"/>
              <a:t>y la calidad del software desarrollado</a:t>
            </a:r>
            <a:r>
              <a:rPr lang="es-MX" sz="2600" dirty="0" smtClean="0"/>
              <a:t>.</a:t>
            </a:r>
          </a:p>
          <a:p>
            <a:pPr algn="just"/>
            <a:r>
              <a:rPr lang="es-MX" sz="2600" dirty="0"/>
              <a:t>El trabajo en pareja involucra a dos programadores trabajando en el </a:t>
            </a:r>
            <a:r>
              <a:rPr lang="es-MX" sz="2600" dirty="0" smtClean="0"/>
              <a:t>mismo equipo</a:t>
            </a:r>
            <a:r>
              <a:rPr lang="es-MX" sz="2600" dirty="0"/>
              <a:t>; mientras uno codifica </a:t>
            </a:r>
            <a:r>
              <a:rPr lang="es-MX" sz="2600" dirty="0" smtClean="0"/>
              <a:t>la </a:t>
            </a:r>
            <a:r>
              <a:rPr lang="es-MX" sz="2600" dirty="0"/>
              <a:t>calidad de la función </a:t>
            </a:r>
            <a:r>
              <a:rPr lang="es-MX" sz="2600" dirty="0" smtClean="0"/>
              <a:t>o método </a:t>
            </a:r>
            <a:r>
              <a:rPr lang="es-MX" sz="2600" dirty="0"/>
              <a:t>que está implementando, el otro analiza si ese método o función </a:t>
            </a:r>
            <a:r>
              <a:rPr lang="es-MX" sz="2600" dirty="0" smtClean="0"/>
              <a:t>es adecuado </a:t>
            </a:r>
            <a:r>
              <a:rPr lang="es-MX" sz="2600" dirty="0"/>
              <a:t>y está bien diseñado. De esta forma se consigue un código y diseño </a:t>
            </a:r>
            <a:r>
              <a:rPr lang="es-MX" sz="2600" dirty="0" smtClean="0"/>
              <a:t>con gran </a:t>
            </a:r>
            <a:r>
              <a:rPr lang="es-MX" sz="2600" dirty="0"/>
              <a:t>calidad</a:t>
            </a:r>
            <a:r>
              <a:rPr lang="es-MX" sz="2600" dirty="0" smtClean="0"/>
              <a:t>.</a:t>
            </a:r>
          </a:p>
          <a:p>
            <a:pPr algn="just"/>
            <a:endParaRPr lang="es-MX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3" t="35508" r="47648" b="15397"/>
          <a:stretch/>
        </p:blipFill>
        <p:spPr bwMode="auto">
          <a:xfrm>
            <a:off x="3772203" y="4460341"/>
            <a:ext cx="5287617" cy="2064352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scene3d>
            <a:camera prst="perspectiveRigh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589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48</TotalTime>
  <Words>776</Words>
  <Application>Microsoft Office PowerPoint</Application>
  <PresentationFormat>Personalizado</PresentationFormat>
  <Paragraphs>60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Estela de condensación</vt:lpstr>
      <vt:lpstr> UNIVERSIDAD TECNOLOGICA DE PUEBLA Carrera: Tecnologías de la Información y Comunicación TEMA: fases o elementos de programación extrema PROFESOR: salas Solís Integrantes:   * ADOLFO WASHINGTON QUISPE ESTRADA * Joaquín Domínguez cano  * Sergio rocael Gutiérrez Jiménez *Jesús ARMANDO falla valencia Grupo: 9 “A” </vt:lpstr>
      <vt:lpstr>ETAPAS O ELEMENTOS DE PROGRAMACIÓN EXTREMA.</vt:lpstr>
      <vt:lpstr>Presentación de PowerPoint</vt:lpstr>
      <vt:lpstr>I.- PLANEACIÓN</vt:lpstr>
      <vt:lpstr>LAS HISTORIAS DE USUARIOS </vt:lpstr>
      <vt:lpstr>EL PLAN DE ENTREGAS.</vt:lpstr>
      <vt:lpstr>PLAN DE ITERACIONES.</vt:lpstr>
      <vt:lpstr> VELOCIDAD DEL PROYECTO </vt:lpstr>
      <vt:lpstr> PROGRAMACIÓN EN PAREJA </vt:lpstr>
      <vt:lpstr> REUNIONES DIARIAS </vt:lpstr>
      <vt:lpstr>II.- DISEÑO.</vt:lpstr>
      <vt:lpstr>DISEÑO SIMPLE.</vt:lpstr>
      <vt:lpstr> RIESGOS. </vt:lpstr>
      <vt:lpstr> FUNCIONALIDAD EXTRA. </vt:lpstr>
      <vt:lpstr>III.- CODIFICACIÓN.</vt:lpstr>
      <vt:lpstr>IV.- PRUEBA.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 TECNOLOGICA DE PUEBLA Carrera: Tecnologías de la Información y Comunicación TEMA: fases o elementos de programación extrema PROFESOR: salas Solís Integrantes:   * ADOLFO WASHINGTON QUISPE ESTRADA * Joaquín Domínguez cano  * Sergio rocael Gutiérrez Jiménez *Jesús ARMANDO falla valencia Grupo: 9 “A”</dc:title>
  <dc:creator>JOAQUINN</dc:creator>
  <cp:lastModifiedBy>adolfow</cp:lastModifiedBy>
  <cp:revision>5</cp:revision>
  <dcterms:created xsi:type="dcterms:W3CDTF">2017-09-19T06:47:40Z</dcterms:created>
  <dcterms:modified xsi:type="dcterms:W3CDTF">2017-10-10T07:58:55Z</dcterms:modified>
</cp:coreProperties>
</file>